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2"/>
  </p:notesMasterIdLst>
  <p:sldIdLst>
    <p:sldId id="256" r:id="rId2"/>
    <p:sldId id="257" r:id="rId3"/>
    <p:sldId id="258" r:id="rId4"/>
    <p:sldId id="259" r:id="rId5"/>
    <p:sldId id="266" r:id="rId6"/>
    <p:sldId id="264" r:id="rId7"/>
    <p:sldId id="260" r:id="rId8"/>
    <p:sldId id="261"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77" autoAdjust="0"/>
  </p:normalViewPr>
  <p:slideViewPr>
    <p:cSldViewPr snapToGrid="0">
      <p:cViewPr varScale="1">
        <p:scale>
          <a:sx n="75" d="100"/>
          <a:sy n="75" d="100"/>
        </p:scale>
        <p:origin x="772"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949B1-12AB-4FA0-940C-E9EA78C68181}" type="datetimeFigureOut">
              <a:rPr lang="en-US" smtClean="0"/>
              <a:t>4/10/2020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672EF-51DB-4895-AC55-C19AF4FF1BAE}" type="slidenum">
              <a:rPr lang="en-US" smtClean="0"/>
              <a:t>‹#›</a:t>
            </a:fld>
            <a:endParaRPr lang="en-US"/>
          </a:p>
        </p:txBody>
      </p:sp>
    </p:spTree>
    <p:extLst>
      <p:ext uri="{BB962C8B-B14F-4D97-AF65-F5344CB8AC3E}">
        <p14:creationId xmlns:p14="http://schemas.microsoft.com/office/powerpoint/2010/main" val="159558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Aiming for seven minute presentation</a:t>
            </a:r>
          </a:p>
        </p:txBody>
      </p:sp>
      <p:sp>
        <p:nvSpPr>
          <p:cNvPr id="4" name="Slide Number Placeholder 3"/>
          <p:cNvSpPr>
            <a:spLocks noGrp="1"/>
          </p:cNvSpPr>
          <p:nvPr>
            <p:ph type="sldNum" sz="quarter" idx="5"/>
          </p:nvPr>
        </p:nvSpPr>
        <p:spPr/>
        <p:txBody>
          <a:bodyPr/>
          <a:lstStyle/>
          <a:p>
            <a:fld id="{5AB672EF-51DB-4895-AC55-C19AF4FF1BAE}" type="slidenum">
              <a:rPr lang="en-US" smtClean="0"/>
              <a:t>1</a:t>
            </a:fld>
            <a:endParaRPr lang="en-US"/>
          </a:p>
        </p:txBody>
      </p:sp>
    </p:spTree>
    <p:extLst>
      <p:ext uri="{BB962C8B-B14F-4D97-AF65-F5344CB8AC3E}">
        <p14:creationId xmlns:p14="http://schemas.microsoft.com/office/powerpoint/2010/main" val="376443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672EF-51DB-4895-AC55-C19AF4FF1BAE}" type="slidenum">
              <a:rPr lang="en-US" smtClean="0"/>
              <a:t>10</a:t>
            </a:fld>
            <a:endParaRPr lang="en-US"/>
          </a:p>
        </p:txBody>
      </p:sp>
    </p:spTree>
    <p:extLst>
      <p:ext uri="{BB962C8B-B14F-4D97-AF65-F5344CB8AC3E}">
        <p14:creationId xmlns:p14="http://schemas.microsoft.com/office/powerpoint/2010/main" val="105835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photosynthetic fringe? Well, cox et al (2011) sampled hot springs in YNP, and compared against the known limits for photosynthesis. The fringe lies near the </a:t>
            </a:r>
            <a:r>
              <a:rPr lang="en-US" dirty="0" err="1"/>
              <a:t>handrawn</a:t>
            </a:r>
            <a:r>
              <a:rPr lang="en-US" dirty="0"/>
              <a:t> lines seen there. Filled in =photosynthesis present</a:t>
            </a:r>
          </a:p>
        </p:txBody>
      </p:sp>
      <p:sp>
        <p:nvSpPr>
          <p:cNvPr id="4" name="Slide Number Placeholder 3"/>
          <p:cNvSpPr>
            <a:spLocks noGrp="1"/>
          </p:cNvSpPr>
          <p:nvPr>
            <p:ph type="sldNum" sz="quarter" idx="5"/>
          </p:nvPr>
        </p:nvSpPr>
        <p:spPr/>
        <p:txBody>
          <a:bodyPr/>
          <a:lstStyle/>
          <a:p>
            <a:fld id="{5AB672EF-51DB-4895-AC55-C19AF4FF1BAE}" type="slidenum">
              <a:rPr lang="en-US" smtClean="0"/>
              <a:t>2</a:t>
            </a:fld>
            <a:endParaRPr lang="en-US"/>
          </a:p>
        </p:txBody>
      </p:sp>
    </p:spTree>
    <p:extLst>
      <p:ext uri="{BB962C8B-B14F-4D97-AF65-F5344CB8AC3E}">
        <p14:creationId xmlns:p14="http://schemas.microsoft.com/office/powerpoint/2010/main" val="125922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of fig 8, focused on OF 3 but can see the rest of it.  Hot spring neat the famous Obsidian Pool in YNP. Work on figuring out layout—remove or add another graph here? Point is to show that this system is highly dynamic and changing constantly. Supports photosynthesis starting at OF 3 and 4—that’s why green. </a:t>
            </a:r>
          </a:p>
        </p:txBody>
      </p:sp>
      <p:sp>
        <p:nvSpPr>
          <p:cNvPr id="4" name="Slide Number Placeholder 3"/>
          <p:cNvSpPr>
            <a:spLocks noGrp="1"/>
          </p:cNvSpPr>
          <p:nvPr>
            <p:ph type="sldNum" sz="quarter" idx="5"/>
          </p:nvPr>
        </p:nvSpPr>
        <p:spPr/>
        <p:txBody>
          <a:bodyPr/>
          <a:lstStyle/>
          <a:p>
            <a:fld id="{5AB672EF-51DB-4895-AC55-C19AF4FF1BAE}" type="slidenum">
              <a:rPr lang="en-US" smtClean="0"/>
              <a:t>3</a:t>
            </a:fld>
            <a:endParaRPr lang="en-US"/>
          </a:p>
        </p:txBody>
      </p:sp>
    </p:spTree>
    <p:extLst>
      <p:ext uri="{BB962C8B-B14F-4D97-AF65-F5344CB8AC3E}">
        <p14:creationId xmlns:p14="http://schemas.microsoft.com/office/powerpoint/2010/main" val="178853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oxygenic photosynthesizing prokaryotes from the 16s in the cooler regions—where the fringe is. note THE only oxygenic phototrophs are eukaryotes! No cyanobacteria, but </a:t>
            </a:r>
            <a:r>
              <a:rPr lang="en-US" dirty="0" err="1"/>
              <a:t>euks</a:t>
            </a:r>
            <a:r>
              <a:rPr lang="en-US" dirty="0"/>
              <a:t>! Algae such as </a:t>
            </a:r>
            <a:r>
              <a:rPr lang="en-US" dirty="0" err="1"/>
              <a:t>cyanidioschzyon</a:t>
            </a:r>
            <a:r>
              <a:rPr lang="en-US" dirty="0"/>
              <a:t> </a:t>
            </a:r>
            <a:r>
              <a:rPr lang="en-US" dirty="0" err="1"/>
              <a:t>merolae</a:t>
            </a:r>
            <a:r>
              <a:rPr lang="en-US" dirty="0"/>
              <a:t> is a ‘red algae’ but does produce blue/green pigments (44% RA in OF4, 1.7% in OF3). Found in more acidic conditions (yes with a chloroplast). </a:t>
            </a:r>
            <a:r>
              <a:rPr lang="en-US" dirty="0" err="1"/>
              <a:t>Chlamydamonas</a:t>
            </a:r>
            <a:r>
              <a:rPr lang="en-US" dirty="0"/>
              <a:t> is a genus of green algae. It dominates in the OF3, but the C. </a:t>
            </a:r>
            <a:r>
              <a:rPr lang="en-US" dirty="0" err="1"/>
              <a:t>merolae</a:t>
            </a:r>
            <a:r>
              <a:rPr lang="en-US" dirty="0"/>
              <a:t> takes over downstream, curious. C. </a:t>
            </a:r>
            <a:r>
              <a:rPr lang="en-US" dirty="0" err="1"/>
              <a:t>meerolae</a:t>
            </a:r>
            <a:r>
              <a:rPr lang="en-US" dirty="0"/>
              <a:t> is known in </a:t>
            </a:r>
            <a:r>
              <a:rPr lang="en-US" dirty="0" err="1"/>
              <a:t>hotsprings</a:t>
            </a:r>
            <a:r>
              <a:rPr lang="en-US" dirty="0"/>
              <a:t> and adapted to higher sulfide, and is found in other </a:t>
            </a:r>
            <a:r>
              <a:rPr lang="en-US" dirty="0" err="1"/>
              <a:t>photofringe</a:t>
            </a:r>
            <a:r>
              <a:rPr lang="en-US" dirty="0"/>
              <a:t> sites. Highlighted the change in composition here. </a:t>
            </a:r>
            <a:r>
              <a:rPr lang="en-US" dirty="0" err="1"/>
              <a:t>Candidatus</a:t>
            </a:r>
            <a:r>
              <a:rPr lang="en-US" dirty="0"/>
              <a:t> </a:t>
            </a:r>
            <a:r>
              <a:rPr lang="en-US" dirty="0" err="1"/>
              <a:t>Nitrosocaldus</a:t>
            </a:r>
            <a:r>
              <a:rPr lang="en-US" dirty="0"/>
              <a:t> </a:t>
            </a:r>
            <a:r>
              <a:rPr lang="en-US" dirty="0" err="1"/>
              <a:t>cavascurensis</a:t>
            </a:r>
            <a:r>
              <a:rPr lang="en-US" dirty="0"/>
              <a:t>, brown at the </a:t>
            </a:r>
            <a:r>
              <a:rPr lang="en-US" dirty="0" err="1"/>
              <a:t>borrom</a:t>
            </a:r>
            <a:r>
              <a:rPr lang="en-US" dirty="0"/>
              <a:t>, in OF2 but missing from 1, 3, 4 is a known ammonia oxidizer.</a:t>
            </a:r>
          </a:p>
        </p:txBody>
      </p:sp>
      <p:sp>
        <p:nvSpPr>
          <p:cNvPr id="4" name="Slide Number Placeholder 3"/>
          <p:cNvSpPr>
            <a:spLocks noGrp="1"/>
          </p:cNvSpPr>
          <p:nvPr>
            <p:ph type="sldNum" sz="quarter" idx="5"/>
          </p:nvPr>
        </p:nvSpPr>
        <p:spPr/>
        <p:txBody>
          <a:bodyPr/>
          <a:lstStyle/>
          <a:p>
            <a:fld id="{5AB672EF-51DB-4895-AC55-C19AF4FF1BAE}" type="slidenum">
              <a:rPr lang="en-US" smtClean="0"/>
              <a:t>4</a:t>
            </a:fld>
            <a:endParaRPr lang="en-US"/>
          </a:p>
        </p:txBody>
      </p:sp>
    </p:spTree>
    <p:extLst>
      <p:ext uri="{BB962C8B-B14F-4D97-AF65-F5344CB8AC3E}">
        <p14:creationId xmlns:p14="http://schemas.microsoft.com/office/powerpoint/2010/main" val="265712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data from 10 years of water samples, these particular 5 years had enough data in order to calculate energy available for NH3 oxidation. So refer back to the cox et al plot, it is clear that all these sites fall well below the sulfide limit, and many fall within the temp </a:t>
            </a:r>
            <a:r>
              <a:rPr lang="en-US" dirty="0" err="1"/>
              <a:t>ph</a:t>
            </a:r>
            <a:r>
              <a:rPr lang="en-US" dirty="0"/>
              <a:t> range</a:t>
            </a:r>
          </a:p>
        </p:txBody>
      </p:sp>
      <p:sp>
        <p:nvSpPr>
          <p:cNvPr id="4" name="Slide Number Placeholder 3"/>
          <p:cNvSpPr>
            <a:spLocks noGrp="1"/>
          </p:cNvSpPr>
          <p:nvPr>
            <p:ph type="sldNum" sz="quarter" idx="5"/>
          </p:nvPr>
        </p:nvSpPr>
        <p:spPr/>
        <p:txBody>
          <a:bodyPr/>
          <a:lstStyle/>
          <a:p>
            <a:fld id="{5AB672EF-51DB-4895-AC55-C19AF4FF1BAE}" type="slidenum">
              <a:rPr lang="en-US" smtClean="0"/>
              <a:t>5</a:t>
            </a:fld>
            <a:endParaRPr lang="en-US"/>
          </a:p>
        </p:txBody>
      </p:sp>
    </p:spTree>
    <p:extLst>
      <p:ext uri="{BB962C8B-B14F-4D97-AF65-F5344CB8AC3E}">
        <p14:creationId xmlns:p14="http://schemas.microsoft.com/office/powerpoint/2010/main" val="407363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Constituents for ammonia oxidation. NOTE: the equation includes NH3, because NH3 can also be oxidized. Why do we care? Well NH4 is important for algal growth, though NO3 can also be used as a N source (proteins!)</a:t>
            </a:r>
          </a:p>
        </p:txBody>
      </p:sp>
      <p:sp>
        <p:nvSpPr>
          <p:cNvPr id="4" name="Slide Number Placeholder 3"/>
          <p:cNvSpPr>
            <a:spLocks noGrp="1"/>
          </p:cNvSpPr>
          <p:nvPr>
            <p:ph type="sldNum" sz="quarter" idx="5"/>
          </p:nvPr>
        </p:nvSpPr>
        <p:spPr/>
        <p:txBody>
          <a:bodyPr/>
          <a:lstStyle/>
          <a:p>
            <a:fld id="{5AB672EF-51DB-4895-AC55-C19AF4FF1BAE}" type="slidenum">
              <a:rPr lang="en-US" smtClean="0"/>
              <a:t>6</a:t>
            </a:fld>
            <a:endParaRPr lang="en-US"/>
          </a:p>
        </p:txBody>
      </p:sp>
    </p:spTree>
    <p:extLst>
      <p:ext uri="{BB962C8B-B14F-4D97-AF65-F5344CB8AC3E}">
        <p14:creationId xmlns:p14="http://schemas.microsoft.com/office/powerpoint/2010/main" val="205249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for NH3 oxidation changes drastically over time! Not by insignificant amounts either!  In 2017 energy increases down the outflow, but in 2012 and 2014 it decreases. Was relatively constant in 2010! </a:t>
            </a:r>
            <a:r>
              <a:rPr lang="en-US" b="1" dirty="0"/>
              <a:t>NOTE:</a:t>
            </a:r>
            <a:r>
              <a:rPr lang="en-US" b="0" dirty="0"/>
              <a:t> NH3 is very, very low in this system (activity is in the E-10 range…), and thus the reaction is really just NH4 being oxidized here. Should I change this?</a:t>
            </a:r>
            <a:endParaRPr lang="en-US" dirty="0"/>
          </a:p>
          <a:p>
            <a:r>
              <a:rPr lang="en-US" dirty="0"/>
              <a:t>Why focus on Nh3/NH4 oxidation? Romero, 2018 indicated that this was highest energy available in figure 8 in 2014.. Nitrogen is also a key element for life, and it is highly sought after. Perhaps competition keeps prokaryotes out, and the </a:t>
            </a:r>
            <a:r>
              <a:rPr lang="en-US" dirty="0" err="1"/>
              <a:t>euks</a:t>
            </a:r>
            <a:r>
              <a:rPr lang="en-US" dirty="0"/>
              <a:t> are better able to cope? One possible explanation here</a:t>
            </a:r>
          </a:p>
        </p:txBody>
      </p:sp>
      <p:sp>
        <p:nvSpPr>
          <p:cNvPr id="4" name="Slide Number Placeholder 3"/>
          <p:cNvSpPr>
            <a:spLocks noGrp="1"/>
          </p:cNvSpPr>
          <p:nvPr>
            <p:ph type="sldNum" sz="quarter" idx="5"/>
          </p:nvPr>
        </p:nvSpPr>
        <p:spPr/>
        <p:txBody>
          <a:bodyPr/>
          <a:lstStyle/>
          <a:p>
            <a:fld id="{5AB672EF-51DB-4895-AC55-C19AF4FF1BAE}" type="slidenum">
              <a:rPr lang="en-US" smtClean="0"/>
              <a:t>7</a:t>
            </a:fld>
            <a:endParaRPr lang="en-US"/>
          </a:p>
        </p:txBody>
      </p:sp>
    </p:spTree>
    <p:extLst>
      <p:ext uri="{BB962C8B-B14F-4D97-AF65-F5344CB8AC3E}">
        <p14:creationId xmlns:p14="http://schemas.microsoft.com/office/powerpoint/2010/main" val="303474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I do spend the time to BLAST the unknown 16s samples before submitting then incorporate here. </a:t>
            </a:r>
            <a:r>
              <a:rPr lang="en-US" dirty="0" err="1"/>
              <a:t>Otherwsie</a:t>
            </a:r>
            <a:r>
              <a:rPr lang="en-US" dirty="0"/>
              <a:t> make a note of it here</a:t>
            </a:r>
          </a:p>
        </p:txBody>
      </p:sp>
      <p:sp>
        <p:nvSpPr>
          <p:cNvPr id="4" name="Slide Number Placeholder 3"/>
          <p:cNvSpPr>
            <a:spLocks noGrp="1"/>
          </p:cNvSpPr>
          <p:nvPr>
            <p:ph type="sldNum" sz="quarter" idx="5"/>
          </p:nvPr>
        </p:nvSpPr>
        <p:spPr/>
        <p:txBody>
          <a:bodyPr/>
          <a:lstStyle/>
          <a:p>
            <a:fld id="{5AB672EF-51DB-4895-AC55-C19AF4FF1BAE}" type="slidenum">
              <a:rPr lang="en-US" smtClean="0"/>
              <a:t>8</a:t>
            </a:fld>
            <a:endParaRPr lang="en-US"/>
          </a:p>
        </p:txBody>
      </p:sp>
    </p:spTree>
    <p:extLst>
      <p:ext uri="{BB962C8B-B14F-4D97-AF65-F5344CB8AC3E}">
        <p14:creationId xmlns:p14="http://schemas.microsoft.com/office/powerpoint/2010/main" val="395288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B672EF-51DB-4895-AC55-C19AF4FF1BAE}" type="slidenum">
              <a:rPr lang="en-US" smtClean="0"/>
              <a:t>9</a:t>
            </a:fld>
            <a:endParaRPr lang="en-US"/>
          </a:p>
        </p:txBody>
      </p:sp>
    </p:spTree>
    <p:extLst>
      <p:ext uri="{BB962C8B-B14F-4D97-AF65-F5344CB8AC3E}">
        <p14:creationId xmlns:p14="http://schemas.microsoft.com/office/powerpoint/2010/main" val="90272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F53362-AACA-4315-98E6-54EB8E3DB064}"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86468-8661-4B56-8C0C-4613DD1581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28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53362-AACA-4315-98E6-54EB8E3DB064}"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86468-8661-4B56-8C0C-4613DD1581F4}" type="slidenum">
              <a:rPr lang="en-US" smtClean="0"/>
              <a:t>‹#›</a:t>
            </a:fld>
            <a:endParaRPr lang="en-US"/>
          </a:p>
        </p:txBody>
      </p:sp>
    </p:spTree>
    <p:extLst>
      <p:ext uri="{BB962C8B-B14F-4D97-AF65-F5344CB8AC3E}">
        <p14:creationId xmlns:p14="http://schemas.microsoft.com/office/powerpoint/2010/main" val="152299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53362-AACA-4315-98E6-54EB8E3DB064}"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86468-8661-4B56-8C0C-4613DD1581F4}" type="slidenum">
              <a:rPr lang="en-US" smtClean="0"/>
              <a:t>‹#›</a:t>
            </a:fld>
            <a:endParaRPr lang="en-US"/>
          </a:p>
        </p:txBody>
      </p:sp>
    </p:spTree>
    <p:extLst>
      <p:ext uri="{BB962C8B-B14F-4D97-AF65-F5344CB8AC3E}">
        <p14:creationId xmlns:p14="http://schemas.microsoft.com/office/powerpoint/2010/main" val="212105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53362-AACA-4315-98E6-54EB8E3DB064}"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86468-8661-4B56-8C0C-4613DD1581F4}" type="slidenum">
              <a:rPr lang="en-US" smtClean="0"/>
              <a:t>‹#›</a:t>
            </a:fld>
            <a:endParaRPr lang="en-US"/>
          </a:p>
        </p:txBody>
      </p:sp>
    </p:spTree>
    <p:extLst>
      <p:ext uri="{BB962C8B-B14F-4D97-AF65-F5344CB8AC3E}">
        <p14:creationId xmlns:p14="http://schemas.microsoft.com/office/powerpoint/2010/main" val="416167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3362-AACA-4315-98E6-54EB8E3DB064}"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86468-8661-4B56-8C0C-4613DD1581F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95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F53362-AACA-4315-98E6-54EB8E3DB064}"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86468-8661-4B56-8C0C-4613DD1581F4}" type="slidenum">
              <a:rPr lang="en-US" smtClean="0"/>
              <a:t>‹#›</a:t>
            </a:fld>
            <a:endParaRPr lang="en-US"/>
          </a:p>
        </p:txBody>
      </p:sp>
    </p:spTree>
    <p:extLst>
      <p:ext uri="{BB962C8B-B14F-4D97-AF65-F5344CB8AC3E}">
        <p14:creationId xmlns:p14="http://schemas.microsoft.com/office/powerpoint/2010/main" val="386740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53362-AACA-4315-98E6-54EB8E3DB064}"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86468-8661-4B56-8C0C-4613DD1581F4}" type="slidenum">
              <a:rPr lang="en-US" smtClean="0"/>
              <a:t>‹#›</a:t>
            </a:fld>
            <a:endParaRPr lang="en-US"/>
          </a:p>
        </p:txBody>
      </p:sp>
    </p:spTree>
    <p:extLst>
      <p:ext uri="{BB962C8B-B14F-4D97-AF65-F5344CB8AC3E}">
        <p14:creationId xmlns:p14="http://schemas.microsoft.com/office/powerpoint/2010/main" val="285980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53362-AACA-4315-98E6-54EB8E3DB064}"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86468-8661-4B56-8C0C-4613DD1581F4}" type="slidenum">
              <a:rPr lang="en-US" smtClean="0"/>
              <a:t>‹#›</a:t>
            </a:fld>
            <a:endParaRPr lang="en-US"/>
          </a:p>
        </p:txBody>
      </p:sp>
    </p:spTree>
    <p:extLst>
      <p:ext uri="{BB962C8B-B14F-4D97-AF65-F5344CB8AC3E}">
        <p14:creationId xmlns:p14="http://schemas.microsoft.com/office/powerpoint/2010/main" val="131308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F53362-AACA-4315-98E6-54EB8E3DB064}" type="datetimeFigureOut">
              <a:rPr lang="en-US" smtClean="0"/>
              <a:t>4/10/2020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6786468-8661-4B56-8C0C-4613DD1581F4}" type="slidenum">
              <a:rPr lang="en-US" smtClean="0"/>
              <a:t>‹#›</a:t>
            </a:fld>
            <a:endParaRPr lang="en-US"/>
          </a:p>
        </p:txBody>
      </p:sp>
    </p:spTree>
    <p:extLst>
      <p:ext uri="{BB962C8B-B14F-4D97-AF65-F5344CB8AC3E}">
        <p14:creationId xmlns:p14="http://schemas.microsoft.com/office/powerpoint/2010/main" val="29453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F53362-AACA-4315-98E6-54EB8E3DB064}" type="datetimeFigureOut">
              <a:rPr lang="en-US" smtClean="0"/>
              <a:t>4/10/2020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786468-8661-4B56-8C0C-4613DD1581F4}" type="slidenum">
              <a:rPr lang="en-US" smtClean="0"/>
              <a:t>‹#›</a:t>
            </a:fld>
            <a:endParaRPr lang="en-US"/>
          </a:p>
        </p:txBody>
      </p:sp>
    </p:spTree>
    <p:extLst>
      <p:ext uri="{BB962C8B-B14F-4D97-AF65-F5344CB8AC3E}">
        <p14:creationId xmlns:p14="http://schemas.microsoft.com/office/powerpoint/2010/main" val="206693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53362-AACA-4315-98E6-54EB8E3DB064}"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86468-8661-4B56-8C0C-4613DD1581F4}" type="slidenum">
              <a:rPr lang="en-US" smtClean="0"/>
              <a:t>‹#›</a:t>
            </a:fld>
            <a:endParaRPr lang="en-US"/>
          </a:p>
        </p:txBody>
      </p:sp>
    </p:spTree>
    <p:extLst>
      <p:ext uri="{BB962C8B-B14F-4D97-AF65-F5344CB8AC3E}">
        <p14:creationId xmlns:p14="http://schemas.microsoft.com/office/powerpoint/2010/main" val="213744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F53362-AACA-4315-98E6-54EB8E3DB064}" type="datetimeFigureOut">
              <a:rPr lang="en-US" smtClean="0"/>
              <a:t>4/10/2020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786468-8661-4B56-8C0C-4613DD1581F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3750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B4D1-B714-4030-9B84-F82890982E10}"/>
              </a:ext>
            </a:extLst>
          </p:cNvPr>
          <p:cNvSpPr>
            <a:spLocks noGrp="1"/>
          </p:cNvSpPr>
          <p:nvPr>
            <p:ph type="ctrTitle"/>
          </p:nvPr>
        </p:nvSpPr>
        <p:spPr>
          <a:xfrm>
            <a:off x="339524" y="619299"/>
            <a:ext cx="11852476" cy="3566160"/>
          </a:xfrm>
        </p:spPr>
        <p:txBody>
          <a:bodyPr>
            <a:normAutofit/>
          </a:bodyPr>
          <a:lstStyle/>
          <a:p>
            <a:r>
              <a:rPr lang="en-US" sz="7200" dirty="0"/>
              <a:t>Geochemistry and Microbiology of the Photosynthetic Fringe </a:t>
            </a:r>
          </a:p>
        </p:txBody>
      </p:sp>
      <p:sp>
        <p:nvSpPr>
          <p:cNvPr id="3" name="Subtitle 2">
            <a:extLst>
              <a:ext uri="{FF2B5EF4-FFF2-40B4-BE49-F238E27FC236}">
                <a16:creationId xmlns:a16="http://schemas.microsoft.com/office/drawing/2014/main" id="{A5F0200C-6961-4027-B038-FF4DBA40F788}"/>
              </a:ext>
            </a:extLst>
          </p:cNvPr>
          <p:cNvSpPr>
            <a:spLocks noGrp="1"/>
          </p:cNvSpPr>
          <p:nvPr>
            <p:ph type="subTitle" idx="1"/>
          </p:nvPr>
        </p:nvSpPr>
        <p:spPr/>
        <p:txBody>
          <a:bodyPr/>
          <a:lstStyle/>
          <a:p>
            <a:r>
              <a:rPr lang="en-US" dirty="0"/>
              <a:t>Taylor Walton</a:t>
            </a:r>
          </a:p>
          <a:p>
            <a:r>
              <a:rPr lang="en-US" dirty="0"/>
              <a:t>Everett shock</a:t>
            </a:r>
          </a:p>
        </p:txBody>
      </p:sp>
    </p:spTree>
    <p:extLst>
      <p:ext uri="{BB962C8B-B14F-4D97-AF65-F5344CB8AC3E}">
        <p14:creationId xmlns:p14="http://schemas.microsoft.com/office/powerpoint/2010/main" val="346947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C9C9-9CDF-446B-B334-FA7A5A0A4FE7}"/>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C5B12BFE-F1ED-4A82-9CCE-604B44652CBE}"/>
              </a:ext>
            </a:extLst>
          </p:cNvPr>
          <p:cNvSpPr>
            <a:spLocks noGrp="1"/>
          </p:cNvSpPr>
          <p:nvPr>
            <p:ph idx="1"/>
          </p:nvPr>
        </p:nvSpPr>
        <p:spPr/>
        <p:txBody>
          <a:bodyPr/>
          <a:lstStyle/>
          <a:p>
            <a:r>
              <a:rPr lang="en-US" baseline="30000" dirty="0">
                <a:sym typeface="Wingdings" panose="05000000000000000000" pitchFamily="2" charset="2"/>
              </a:rPr>
              <a:t>1</a:t>
            </a:r>
            <a:r>
              <a:rPr lang="en-US" dirty="0">
                <a:sym typeface="Wingdings" panose="05000000000000000000" pitchFamily="2" charset="2"/>
              </a:rPr>
              <a:t>Cox A, Shock E, </a:t>
            </a:r>
            <a:r>
              <a:rPr lang="en-US" dirty="0" err="1">
                <a:sym typeface="Wingdings" panose="05000000000000000000" pitchFamily="2" charset="2"/>
              </a:rPr>
              <a:t>Havig</a:t>
            </a:r>
            <a:r>
              <a:rPr lang="en-US" dirty="0">
                <a:sym typeface="Wingdings" panose="05000000000000000000" pitchFamily="2" charset="2"/>
              </a:rPr>
              <a:t> J (2011) </a:t>
            </a:r>
            <a:r>
              <a:rPr lang="en-US" i="1" dirty="0">
                <a:sym typeface="Wingdings" panose="05000000000000000000" pitchFamily="2" charset="2"/>
              </a:rPr>
              <a:t>The transition to microbial photosynthesis in hot spring ecosystems.</a:t>
            </a:r>
            <a:r>
              <a:rPr lang="en-US" dirty="0">
                <a:sym typeface="Wingdings" panose="05000000000000000000" pitchFamily="2" charset="2"/>
              </a:rPr>
              <a:t> Chemical Geology 280: 344-351.</a:t>
            </a:r>
            <a:endParaRPr lang="en-US" baseline="30000" dirty="0">
              <a:sym typeface="Wingdings" panose="05000000000000000000" pitchFamily="2" charset="2"/>
            </a:endParaRPr>
          </a:p>
          <a:p>
            <a:r>
              <a:rPr lang="en-US" baseline="30000" dirty="0">
                <a:sym typeface="Wingdings" panose="05000000000000000000" pitchFamily="2" charset="2"/>
              </a:rPr>
              <a:t>2</a:t>
            </a:r>
            <a:r>
              <a:rPr lang="en-US" dirty="0">
                <a:sym typeface="Wingdings" panose="05000000000000000000" pitchFamily="2" charset="2"/>
              </a:rPr>
              <a:t>Romero, J. T. (2018). </a:t>
            </a:r>
            <a:r>
              <a:rPr lang="en-US" i="1" dirty="0">
                <a:sym typeface="Wingdings" panose="05000000000000000000" pitchFamily="2" charset="2"/>
              </a:rPr>
              <a:t>Changes in microbial communities and geochemical energy supplies across the photosynthetic fringe of hot spring outflows in Yellowstone national park</a:t>
            </a:r>
            <a:r>
              <a:rPr lang="en-US" dirty="0">
                <a:sym typeface="Wingdings" panose="05000000000000000000" pitchFamily="2" charset="2"/>
              </a:rPr>
              <a:t> (Order No. 10981678). Available from Dissertations &amp; Theses @ Arizona State University; ProQuest Dissertations &amp; Theses Global. (2155990428</a:t>
            </a:r>
            <a:r>
              <a:rPr lang="en-US" sz="1800" dirty="0">
                <a:sym typeface="Wingdings" panose="05000000000000000000" pitchFamily="2" charset="2"/>
              </a:rPr>
              <a:t>).</a:t>
            </a:r>
            <a:endParaRPr lang="en-US" sz="1800" baseline="30000" dirty="0"/>
          </a:p>
          <a:p>
            <a:endParaRPr lang="en-US" dirty="0"/>
          </a:p>
        </p:txBody>
      </p:sp>
    </p:spTree>
    <p:extLst>
      <p:ext uri="{BB962C8B-B14F-4D97-AF65-F5344CB8AC3E}">
        <p14:creationId xmlns:p14="http://schemas.microsoft.com/office/powerpoint/2010/main" val="135050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3230-AA4D-4A19-A2AA-418B314AB96C}"/>
              </a:ext>
            </a:extLst>
          </p:cNvPr>
          <p:cNvSpPr>
            <a:spLocks noGrp="1"/>
          </p:cNvSpPr>
          <p:nvPr>
            <p:ph type="title"/>
          </p:nvPr>
        </p:nvSpPr>
        <p:spPr>
          <a:xfrm>
            <a:off x="1097280" y="286603"/>
            <a:ext cx="10058400" cy="1450757"/>
          </a:xfrm>
        </p:spPr>
        <p:txBody>
          <a:bodyPr/>
          <a:lstStyle/>
          <a:p>
            <a:pPr algn="ctr"/>
            <a:r>
              <a:rPr lang="en-US" dirty="0"/>
              <a:t>Aim</a:t>
            </a:r>
          </a:p>
        </p:txBody>
      </p:sp>
      <p:pic>
        <p:nvPicPr>
          <p:cNvPr id="6" name="Picture 5">
            <a:extLst>
              <a:ext uri="{FF2B5EF4-FFF2-40B4-BE49-F238E27FC236}">
                <a16:creationId xmlns:a16="http://schemas.microsoft.com/office/drawing/2014/main" id="{10DBFF1B-489E-4EA9-9907-9E58DD2D3051}"/>
              </a:ext>
            </a:extLst>
          </p:cNvPr>
          <p:cNvPicPr>
            <a:picLocks noChangeAspect="1"/>
          </p:cNvPicPr>
          <p:nvPr/>
        </p:nvPicPr>
        <p:blipFill>
          <a:blip r:embed="rId3"/>
          <a:stretch>
            <a:fillRect/>
          </a:stretch>
        </p:blipFill>
        <p:spPr>
          <a:xfrm>
            <a:off x="5404339" y="1974080"/>
            <a:ext cx="6695064" cy="3571096"/>
          </a:xfrm>
          <a:prstGeom prst="rect">
            <a:avLst/>
          </a:prstGeom>
          <a:ln>
            <a:solidFill>
              <a:schemeClr val="tx1"/>
            </a:solidFill>
          </a:ln>
        </p:spPr>
      </p:pic>
      <p:pic>
        <p:nvPicPr>
          <p:cNvPr id="4" name="Picture 3" descr="A picture containing object, clock&#10;&#10;Description automatically generated">
            <a:extLst>
              <a:ext uri="{FF2B5EF4-FFF2-40B4-BE49-F238E27FC236}">
                <a16:creationId xmlns:a16="http://schemas.microsoft.com/office/drawing/2014/main" id="{8B03CDDF-C7AE-421F-86C5-4D5DFF795F31}"/>
              </a:ext>
            </a:extLst>
          </p:cNvPr>
          <p:cNvPicPr>
            <a:picLocks noChangeAspect="1"/>
          </p:cNvPicPr>
          <p:nvPr/>
        </p:nvPicPr>
        <p:blipFill rotWithShape="1">
          <a:blip r:embed="rId4">
            <a:extLst>
              <a:ext uri="{28A0092B-C50C-407E-A947-70E740481C1C}">
                <a14:useLocalDpi xmlns:a14="http://schemas.microsoft.com/office/drawing/2010/main" val="0"/>
              </a:ext>
            </a:extLst>
          </a:blip>
          <a:srcRect l="20561"/>
          <a:stretch/>
        </p:blipFill>
        <p:spPr>
          <a:xfrm>
            <a:off x="269630" y="2293295"/>
            <a:ext cx="4748438" cy="2932666"/>
          </a:xfrm>
          <a:prstGeom prst="rect">
            <a:avLst/>
          </a:prstGeom>
        </p:spPr>
      </p:pic>
    </p:spTree>
    <p:extLst>
      <p:ext uri="{BB962C8B-B14F-4D97-AF65-F5344CB8AC3E}">
        <p14:creationId xmlns:p14="http://schemas.microsoft.com/office/powerpoint/2010/main" val="421014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B71C-4BE1-4BED-B319-533B11337D8F}"/>
              </a:ext>
            </a:extLst>
          </p:cNvPr>
          <p:cNvSpPr>
            <a:spLocks noGrp="1"/>
          </p:cNvSpPr>
          <p:nvPr>
            <p:ph type="title"/>
          </p:nvPr>
        </p:nvSpPr>
        <p:spPr>
          <a:xfrm>
            <a:off x="1066800" y="-523625"/>
            <a:ext cx="10058400" cy="1450757"/>
          </a:xfrm>
        </p:spPr>
        <p:txBody>
          <a:bodyPr/>
          <a:lstStyle/>
          <a:p>
            <a:pPr algn="ctr"/>
            <a:r>
              <a:rPr lang="en-US" dirty="0"/>
              <a:t>Figure 8</a:t>
            </a:r>
          </a:p>
        </p:txBody>
      </p:sp>
      <p:sp>
        <p:nvSpPr>
          <p:cNvPr id="17" name="Rectangle 16">
            <a:extLst>
              <a:ext uri="{FF2B5EF4-FFF2-40B4-BE49-F238E27FC236}">
                <a16:creationId xmlns:a16="http://schemas.microsoft.com/office/drawing/2014/main" id="{878FF1F8-FE51-4232-B45A-1B261BE3BDFB}"/>
              </a:ext>
            </a:extLst>
          </p:cNvPr>
          <p:cNvSpPr/>
          <p:nvPr/>
        </p:nvSpPr>
        <p:spPr>
          <a:xfrm>
            <a:off x="983848" y="1371600"/>
            <a:ext cx="8840090" cy="942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7676C6A-E99E-45C9-B8BE-66E9AF0034CD}"/>
              </a:ext>
            </a:extLst>
          </p:cNvPr>
          <p:cNvPicPr>
            <a:picLocks/>
          </p:cNvPicPr>
          <p:nvPr/>
        </p:nvPicPr>
        <p:blipFill>
          <a:blip r:embed="rId3"/>
          <a:stretch>
            <a:fillRect/>
          </a:stretch>
        </p:blipFill>
        <p:spPr>
          <a:xfrm>
            <a:off x="6091537" y="927132"/>
            <a:ext cx="5257800" cy="2596896"/>
          </a:xfrm>
          <a:prstGeom prst="rect">
            <a:avLst/>
          </a:prstGeom>
        </p:spPr>
      </p:pic>
      <p:pic>
        <p:nvPicPr>
          <p:cNvPr id="4" name="Picture 3" descr="A rocky island in the middle of a dirt field&#10;&#10;Description automatically generated">
            <a:extLst>
              <a:ext uri="{FF2B5EF4-FFF2-40B4-BE49-F238E27FC236}">
                <a16:creationId xmlns:a16="http://schemas.microsoft.com/office/drawing/2014/main" id="{B21D34DB-D133-417E-8E7A-0D34E4692133}"/>
              </a:ext>
            </a:extLst>
          </p:cNvPr>
          <p:cNvPicPr>
            <a:picLocks noChangeAspect="1"/>
          </p:cNvPicPr>
          <p:nvPr/>
        </p:nvPicPr>
        <p:blipFill rotWithShape="1">
          <a:blip r:embed="rId4">
            <a:extLst>
              <a:ext uri="{28A0092B-C50C-407E-A947-70E740481C1C}">
                <a14:useLocalDpi xmlns:a14="http://schemas.microsoft.com/office/drawing/2010/main" val="0"/>
              </a:ext>
            </a:extLst>
          </a:blip>
          <a:srcRect t="8526" b="15782"/>
          <a:stretch/>
        </p:blipFill>
        <p:spPr>
          <a:xfrm>
            <a:off x="445384" y="928528"/>
            <a:ext cx="5143500" cy="5191000"/>
          </a:xfrm>
          <a:prstGeom prst="rect">
            <a:avLst/>
          </a:prstGeom>
        </p:spPr>
      </p:pic>
      <p:sp>
        <p:nvSpPr>
          <p:cNvPr id="5" name="TextBox 4">
            <a:extLst>
              <a:ext uri="{FF2B5EF4-FFF2-40B4-BE49-F238E27FC236}">
                <a16:creationId xmlns:a16="http://schemas.microsoft.com/office/drawing/2014/main" id="{D2971278-A726-4F05-B3D9-AC1335F648A3}"/>
              </a:ext>
            </a:extLst>
          </p:cNvPr>
          <p:cNvSpPr txBox="1"/>
          <p:nvPr/>
        </p:nvSpPr>
        <p:spPr>
          <a:xfrm>
            <a:off x="5221267" y="5760713"/>
            <a:ext cx="735234" cy="369332"/>
          </a:xfrm>
          <a:prstGeom prst="rect">
            <a:avLst/>
          </a:prstGeom>
          <a:noFill/>
        </p:spPr>
        <p:txBody>
          <a:bodyPr wrap="square" rtlCol="0">
            <a:spAutoFit/>
          </a:bodyPr>
          <a:lstStyle/>
          <a:p>
            <a:r>
              <a:rPr lang="en-US" dirty="0">
                <a:solidFill>
                  <a:schemeClr val="bg1"/>
                </a:solidFill>
              </a:rPr>
              <a:t>2</a:t>
            </a:r>
          </a:p>
        </p:txBody>
      </p:sp>
      <p:pic>
        <p:nvPicPr>
          <p:cNvPr id="3" name="Picture 2">
            <a:extLst>
              <a:ext uri="{FF2B5EF4-FFF2-40B4-BE49-F238E27FC236}">
                <a16:creationId xmlns:a16="http://schemas.microsoft.com/office/drawing/2014/main" id="{642C8919-F1D0-40EB-9FED-21B83001495B}"/>
              </a:ext>
            </a:extLst>
          </p:cNvPr>
          <p:cNvPicPr>
            <a:picLocks noChangeAspect="1"/>
          </p:cNvPicPr>
          <p:nvPr/>
        </p:nvPicPr>
        <p:blipFill>
          <a:blip r:embed="rId5"/>
          <a:stretch>
            <a:fillRect/>
          </a:stretch>
        </p:blipFill>
        <p:spPr>
          <a:xfrm>
            <a:off x="6091537" y="3524028"/>
            <a:ext cx="5257800" cy="2805545"/>
          </a:xfrm>
          <a:prstGeom prst="rect">
            <a:avLst/>
          </a:prstGeom>
        </p:spPr>
      </p:pic>
    </p:spTree>
    <p:extLst>
      <p:ext uri="{BB962C8B-B14F-4D97-AF65-F5344CB8AC3E}">
        <p14:creationId xmlns:p14="http://schemas.microsoft.com/office/powerpoint/2010/main" val="169364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1A28-78EA-4E42-9C80-BB4E2D95231D}"/>
              </a:ext>
            </a:extLst>
          </p:cNvPr>
          <p:cNvSpPr>
            <a:spLocks noGrp="1"/>
          </p:cNvSpPr>
          <p:nvPr>
            <p:ph type="title"/>
          </p:nvPr>
        </p:nvSpPr>
        <p:spPr/>
        <p:txBody>
          <a:bodyPr/>
          <a:lstStyle/>
          <a:p>
            <a:pPr algn="ctr"/>
            <a:r>
              <a:rPr lang="en-US" dirty="0"/>
              <a:t>Biological data, 2014 </a:t>
            </a:r>
          </a:p>
        </p:txBody>
      </p:sp>
      <p:grpSp>
        <p:nvGrpSpPr>
          <p:cNvPr id="14" name="Group 13">
            <a:extLst>
              <a:ext uri="{FF2B5EF4-FFF2-40B4-BE49-F238E27FC236}">
                <a16:creationId xmlns:a16="http://schemas.microsoft.com/office/drawing/2014/main" id="{5971E945-BD9E-47B4-9AFC-D934B809AB15}"/>
              </a:ext>
            </a:extLst>
          </p:cNvPr>
          <p:cNvGrpSpPr/>
          <p:nvPr/>
        </p:nvGrpSpPr>
        <p:grpSpPr>
          <a:xfrm>
            <a:off x="47610" y="1905251"/>
            <a:ext cx="12144390" cy="4418533"/>
            <a:chOff x="45643" y="1905251"/>
            <a:chExt cx="11740793" cy="4418533"/>
          </a:xfrm>
        </p:grpSpPr>
        <p:grpSp>
          <p:nvGrpSpPr>
            <p:cNvPr id="7" name="Group 6">
              <a:extLst>
                <a:ext uri="{FF2B5EF4-FFF2-40B4-BE49-F238E27FC236}">
                  <a16:creationId xmlns:a16="http://schemas.microsoft.com/office/drawing/2014/main" id="{551B7B4F-DB13-49D9-BB43-1DA708D360A1}"/>
                </a:ext>
              </a:extLst>
            </p:cNvPr>
            <p:cNvGrpSpPr/>
            <p:nvPr/>
          </p:nvGrpSpPr>
          <p:grpSpPr>
            <a:xfrm>
              <a:off x="45643" y="1905251"/>
              <a:ext cx="11740793" cy="4354872"/>
              <a:chOff x="45643" y="1905251"/>
              <a:chExt cx="11740793" cy="4354872"/>
            </a:xfrm>
          </p:grpSpPr>
          <p:pic>
            <p:nvPicPr>
              <p:cNvPr id="4" name="Picture 3">
                <a:extLst>
                  <a:ext uri="{FF2B5EF4-FFF2-40B4-BE49-F238E27FC236}">
                    <a16:creationId xmlns:a16="http://schemas.microsoft.com/office/drawing/2014/main" id="{02719DF9-BFF5-42E5-8E77-F2CF21745F04}"/>
                  </a:ext>
                </a:extLst>
              </p:cNvPr>
              <p:cNvPicPr>
                <a:picLocks noChangeAspect="1"/>
              </p:cNvPicPr>
              <p:nvPr/>
            </p:nvPicPr>
            <p:blipFill>
              <a:blip r:embed="rId3"/>
              <a:stretch>
                <a:fillRect/>
              </a:stretch>
            </p:blipFill>
            <p:spPr>
              <a:xfrm>
                <a:off x="45643" y="1905251"/>
                <a:ext cx="5954222" cy="4354872"/>
              </a:xfrm>
              <a:prstGeom prst="rect">
                <a:avLst/>
              </a:prstGeom>
            </p:spPr>
          </p:pic>
          <p:pic>
            <p:nvPicPr>
              <p:cNvPr id="5" name="Picture 4">
                <a:extLst>
                  <a:ext uri="{FF2B5EF4-FFF2-40B4-BE49-F238E27FC236}">
                    <a16:creationId xmlns:a16="http://schemas.microsoft.com/office/drawing/2014/main" id="{A8B79A21-FCF7-4177-897C-FB5C1B6592A7}"/>
                  </a:ext>
                </a:extLst>
              </p:cNvPr>
              <p:cNvPicPr>
                <a:picLocks noChangeAspect="1"/>
              </p:cNvPicPr>
              <p:nvPr/>
            </p:nvPicPr>
            <p:blipFill rotWithShape="1">
              <a:blip r:embed="rId4"/>
              <a:srcRect t="3712"/>
              <a:stretch/>
            </p:blipFill>
            <p:spPr>
              <a:xfrm>
                <a:off x="6011440" y="1905251"/>
                <a:ext cx="5774996" cy="4354872"/>
              </a:xfrm>
              <a:prstGeom prst="rect">
                <a:avLst/>
              </a:prstGeom>
            </p:spPr>
          </p:pic>
        </p:grpSp>
        <p:sp>
          <p:nvSpPr>
            <p:cNvPr id="6" name="TextBox 5">
              <a:extLst>
                <a:ext uri="{FF2B5EF4-FFF2-40B4-BE49-F238E27FC236}">
                  <a16:creationId xmlns:a16="http://schemas.microsoft.com/office/drawing/2014/main" id="{81339B83-2052-41C5-B159-8458172001B0}"/>
                </a:ext>
              </a:extLst>
            </p:cNvPr>
            <p:cNvSpPr txBox="1"/>
            <p:nvPr/>
          </p:nvSpPr>
          <p:spPr>
            <a:xfrm>
              <a:off x="11494223" y="6016007"/>
              <a:ext cx="246185" cy="307777"/>
            </a:xfrm>
            <a:prstGeom prst="rect">
              <a:avLst/>
            </a:prstGeom>
            <a:noFill/>
          </p:spPr>
          <p:txBody>
            <a:bodyPr wrap="square" rtlCol="0">
              <a:spAutoFit/>
            </a:bodyPr>
            <a:lstStyle/>
            <a:p>
              <a:r>
                <a:rPr lang="en-US" sz="1400" dirty="0"/>
                <a:t>1</a:t>
              </a:r>
            </a:p>
          </p:txBody>
        </p:sp>
        <p:sp>
          <p:nvSpPr>
            <p:cNvPr id="8" name="TextBox 7">
              <a:extLst>
                <a:ext uri="{FF2B5EF4-FFF2-40B4-BE49-F238E27FC236}">
                  <a16:creationId xmlns:a16="http://schemas.microsoft.com/office/drawing/2014/main" id="{EABA9974-4E88-41E7-99CC-7E12EA1894E9}"/>
                </a:ext>
              </a:extLst>
            </p:cNvPr>
            <p:cNvSpPr txBox="1"/>
            <p:nvPr/>
          </p:nvSpPr>
          <p:spPr>
            <a:xfrm>
              <a:off x="711150" y="2376831"/>
              <a:ext cx="523176" cy="338554"/>
            </a:xfrm>
            <a:prstGeom prst="rect">
              <a:avLst/>
            </a:prstGeom>
            <a:noFill/>
          </p:spPr>
          <p:txBody>
            <a:bodyPr wrap="square" rtlCol="0">
              <a:spAutoFit/>
            </a:bodyPr>
            <a:lstStyle/>
            <a:p>
              <a:r>
                <a:rPr lang="en-US" sz="1600" dirty="0"/>
                <a:t>OF4</a:t>
              </a:r>
            </a:p>
          </p:txBody>
        </p:sp>
        <p:sp>
          <p:nvSpPr>
            <p:cNvPr id="9" name="TextBox 8">
              <a:extLst>
                <a:ext uri="{FF2B5EF4-FFF2-40B4-BE49-F238E27FC236}">
                  <a16:creationId xmlns:a16="http://schemas.microsoft.com/office/drawing/2014/main" id="{8C7E3AAA-4F00-4316-AA8E-9796C2B1A366}"/>
                </a:ext>
              </a:extLst>
            </p:cNvPr>
            <p:cNvSpPr txBox="1"/>
            <p:nvPr/>
          </p:nvSpPr>
          <p:spPr>
            <a:xfrm>
              <a:off x="1443829" y="2376831"/>
              <a:ext cx="523176" cy="338554"/>
            </a:xfrm>
            <a:prstGeom prst="rect">
              <a:avLst/>
            </a:prstGeom>
            <a:noFill/>
          </p:spPr>
          <p:txBody>
            <a:bodyPr wrap="square" rtlCol="0">
              <a:spAutoFit/>
            </a:bodyPr>
            <a:lstStyle/>
            <a:p>
              <a:r>
                <a:rPr lang="en-US" sz="1600" dirty="0"/>
                <a:t>OF3</a:t>
              </a:r>
            </a:p>
          </p:txBody>
        </p:sp>
        <p:sp>
          <p:nvSpPr>
            <p:cNvPr id="10" name="TextBox 9">
              <a:extLst>
                <a:ext uri="{FF2B5EF4-FFF2-40B4-BE49-F238E27FC236}">
                  <a16:creationId xmlns:a16="http://schemas.microsoft.com/office/drawing/2014/main" id="{B8D527CD-8605-4CAE-8B08-44155EA7ADCC}"/>
                </a:ext>
              </a:extLst>
            </p:cNvPr>
            <p:cNvSpPr txBox="1"/>
            <p:nvPr/>
          </p:nvSpPr>
          <p:spPr>
            <a:xfrm>
              <a:off x="2137616" y="2376831"/>
              <a:ext cx="523176" cy="338554"/>
            </a:xfrm>
            <a:prstGeom prst="rect">
              <a:avLst/>
            </a:prstGeom>
            <a:noFill/>
          </p:spPr>
          <p:txBody>
            <a:bodyPr wrap="square" rtlCol="0">
              <a:spAutoFit/>
            </a:bodyPr>
            <a:lstStyle/>
            <a:p>
              <a:r>
                <a:rPr lang="en-US" sz="1600" dirty="0"/>
                <a:t>OF2</a:t>
              </a:r>
            </a:p>
          </p:txBody>
        </p:sp>
        <p:sp>
          <p:nvSpPr>
            <p:cNvPr id="11" name="TextBox 10">
              <a:extLst>
                <a:ext uri="{FF2B5EF4-FFF2-40B4-BE49-F238E27FC236}">
                  <a16:creationId xmlns:a16="http://schemas.microsoft.com/office/drawing/2014/main" id="{912E3D2E-B118-43ED-B5D8-E5CCF6B11937}"/>
                </a:ext>
              </a:extLst>
            </p:cNvPr>
            <p:cNvSpPr txBox="1"/>
            <p:nvPr/>
          </p:nvSpPr>
          <p:spPr>
            <a:xfrm>
              <a:off x="2892286" y="2376831"/>
              <a:ext cx="523176" cy="338554"/>
            </a:xfrm>
            <a:prstGeom prst="rect">
              <a:avLst/>
            </a:prstGeom>
            <a:noFill/>
          </p:spPr>
          <p:txBody>
            <a:bodyPr wrap="square" rtlCol="0">
              <a:spAutoFit/>
            </a:bodyPr>
            <a:lstStyle/>
            <a:p>
              <a:r>
                <a:rPr lang="en-US" sz="1600" dirty="0"/>
                <a:t>OF1</a:t>
              </a:r>
            </a:p>
          </p:txBody>
        </p:sp>
        <p:sp>
          <p:nvSpPr>
            <p:cNvPr id="12" name="TextBox 11">
              <a:extLst>
                <a:ext uri="{FF2B5EF4-FFF2-40B4-BE49-F238E27FC236}">
                  <a16:creationId xmlns:a16="http://schemas.microsoft.com/office/drawing/2014/main" id="{2F219FE8-D7FD-47D1-B06B-72A702A9CE99}"/>
                </a:ext>
              </a:extLst>
            </p:cNvPr>
            <p:cNvSpPr txBox="1"/>
            <p:nvPr/>
          </p:nvSpPr>
          <p:spPr>
            <a:xfrm>
              <a:off x="6797828" y="2570437"/>
              <a:ext cx="523176" cy="338554"/>
            </a:xfrm>
            <a:prstGeom prst="rect">
              <a:avLst/>
            </a:prstGeom>
            <a:noFill/>
          </p:spPr>
          <p:txBody>
            <a:bodyPr wrap="square" rtlCol="0">
              <a:spAutoFit/>
            </a:bodyPr>
            <a:lstStyle/>
            <a:p>
              <a:r>
                <a:rPr lang="en-US" sz="1600" dirty="0"/>
                <a:t>OF4</a:t>
              </a:r>
            </a:p>
          </p:txBody>
        </p:sp>
        <p:sp>
          <p:nvSpPr>
            <p:cNvPr id="13" name="TextBox 12">
              <a:extLst>
                <a:ext uri="{FF2B5EF4-FFF2-40B4-BE49-F238E27FC236}">
                  <a16:creationId xmlns:a16="http://schemas.microsoft.com/office/drawing/2014/main" id="{FA7D5944-7029-44A1-AA0F-1188CAE7773E}"/>
                </a:ext>
              </a:extLst>
            </p:cNvPr>
            <p:cNvSpPr txBox="1"/>
            <p:nvPr/>
          </p:nvSpPr>
          <p:spPr>
            <a:xfrm>
              <a:off x="7560375" y="2546108"/>
              <a:ext cx="523176" cy="338554"/>
            </a:xfrm>
            <a:prstGeom prst="rect">
              <a:avLst/>
            </a:prstGeom>
            <a:noFill/>
          </p:spPr>
          <p:txBody>
            <a:bodyPr wrap="square" rtlCol="0">
              <a:spAutoFit/>
            </a:bodyPr>
            <a:lstStyle/>
            <a:p>
              <a:r>
                <a:rPr lang="en-US" sz="1600" dirty="0"/>
                <a:t>OF3</a:t>
              </a:r>
            </a:p>
          </p:txBody>
        </p:sp>
      </p:grpSp>
      <p:sp>
        <p:nvSpPr>
          <p:cNvPr id="16" name="Star: 5 Points 15">
            <a:extLst>
              <a:ext uri="{FF2B5EF4-FFF2-40B4-BE49-F238E27FC236}">
                <a16:creationId xmlns:a16="http://schemas.microsoft.com/office/drawing/2014/main" id="{E536F7F1-2017-4A6F-854D-E947617C8928}"/>
              </a:ext>
            </a:extLst>
          </p:cNvPr>
          <p:cNvSpPr/>
          <p:nvPr/>
        </p:nvSpPr>
        <p:spPr>
          <a:xfrm>
            <a:off x="7135052" y="4230755"/>
            <a:ext cx="334868" cy="338554"/>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CAD0E4AF-2E4B-4B58-BFA7-CFD1EA1D48B2}"/>
              </a:ext>
            </a:extLst>
          </p:cNvPr>
          <p:cNvSpPr/>
          <p:nvPr/>
        </p:nvSpPr>
        <p:spPr>
          <a:xfrm>
            <a:off x="8007708" y="5265018"/>
            <a:ext cx="212267" cy="173321"/>
          </a:xfrm>
          <a:prstGeom prst="star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7E40B057-FC06-44ED-85CB-5E69B3A8B040}"/>
              </a:ext>
            </a:extLst>
          </p:cNvPr>
          <p:cNvCxnSpPr/>
          <p:nvPr/>
        </p:nvCxnSpPr>
        <p:spPr>
          <a:xfrm flipH="1">
            <a:off x="7302486" y="4706754"/>
            <a:ext cx="5181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38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5B4E-A98B-4FB5-9B22-9F579BD85238}"/>
              </a:ext>
            </a:extLst>
          </p:cNvPr>
          <p:cNvSpPr>
            <a:spLocks noGrp="1"/>
          </p:cNvSpPr>
          <p:nvPr>
            <p:ph type="title"/>
          </p:nvPr>
        </p:nvSpPr>
        <p:spPr/>
        <p:txBody>
          <a:bodyPr/>
          <a:lstStyle/>
          <a:p>
            <a:pPr algn="ctr"/>
            <a:r>
              <a:rPr lang="en-US" dirty="0"/>
              <a:t>Geochemistry</a:t>
            </a:r>
          </a:p>
        </p:txBody>
      </p:sp>
      <p:pic>
        <p:nvPicPr>
          <p:cNvPr id="4" name="Picture 3">
            <a:extLst>
              <a:ext uri="{FF2B5EF4-FFF2-40B4-BE49-F238E27FC236}">
                <a16:creationId xmlns:a16="http://schemas.microsoft.com/office/drawing/2014/main" id="{04707CC7-190C-4C59-AD51-759E5091AFC4}"/>
              </a:ext>
            </a:extLst>
          </p:cNvPr>
          <p:cNvPicPr>
            <a:picLocks/>
          </p:cNvPicPr>
          <p:nvPr/>
        </p:nvPicPr>
        <p:blipFill>
          <a:blip r:embed="rId3"/>
          <a:stretch>
            <a:fillRect/>
          </a:stretch>
        </p:blipFill>
        <p:spPr>
          <a:xfrm>
            <a:off x="6133071" y="2176603"/>
            <a:ext cx="5934456" cy="3188484"/>
          </a:xfrm>
          <a:prstGeom prst="rect">
            <a:avLst/>
          </a:prstGeom>
        </p:spPr>
      </p:pic>
      <p:pic>
        <p:nvPicPr>
          <p:cNvPr id="5" name="Picture 4">
            <a:extLst>
              <a:ext uri="{FF2B5EF4-FFF2-40B4-BE49-F238E27FC236}">
                <a16:creationId xmlns:a16="http://schemas.microsoft.com/office/drawing/2014/main" id="{C29ADD72-8257-4EF9-8314-6B5D334179B8}"/>
              </a:ext>
            </a:extLst>
          </p:cNvPr>
          <p:cNvPicPr>
            <a:picLocks/>
          </p:cNvPicPr>
          <p:nvPr/>
        </p:nvPicPr>
        <p:blipFill>
          <a:blip r:embed="rId4"/>
          <a:stretch>
            <a:fillRect/>
          </a:stretch>
        </p:blipFill>
        <p:spPr>
          <a:xfrm>
            <a:off x="139033" y="2176603"/>
            <a:ext cx="5938019" cy="3191256"/>
          </a:xfrm>
          <a:prstGeom prst="rect">
            <a:avLst/>
          </a:prstGeom>
        </p:spPr>
      </p:pic>
    </p:spTree>
    <p:extLst>
      <p:ext uri="{BB962C8B-B14F-4D97-AF65-F5344CB8AC3E}">
        <p14:creationId xmlns:p14="http://schemas.microsoft.com/office/powerpoint/2010/main" val="301472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12">
            <a:extLst>
              <a:ext uri="{FF2B5EF4-FFF2-40B4-BE49-F238E27FC236}">
                <a16:creationId xmlns:a16="http://schemas.microsoft.com/office/drawing/2014/main" id="{26D75EE5-57FF-4D1E-B105-A6036B0FE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14">
            <a:extLst>
              <a:ext uri="{FF2B5EF4-FFF2-40B4-BE49-F238E27FC236}">
                <a16:creationId xmlns:a16="http://schemas.microsoft.com/office/drawing/2014/main" id="{C913828F-06C6-4172-B0DE-BAB012020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16">
            <a:extLst>
              <a:ext uri="{FF2B5EF4-FFF2-40B4-BE49-F238E27FC236}">
                <a16:creationId xmlns:a16="http://schemas.microsoft.com/office/drawing/2014/main" id="{0CB2A3A6-962C-4D7A-8272-EDEDD881F0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2" name="Rectangle 18">
            <a:extLst>
              <a:ext uri="{FF2B5EF4-FFF2-40B4-BE49-F238E27FC236}">
                <a16:creationId xmlns:a16="http://schemas.microsoft.com/office/drawing/2014/main" id="{0B4048A3-D4C4-462E-9D01-B1E1A2834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0">
            <a:extLst>
              <a:ext uri="{FF2B5EF4-FFF2-40B4-BE49-F238E27FC236}">
                <a16:creationId xmlns:a16="http://schemas.microsoft.com/office/drawing/2014/main" id="{E0024992-3820-435E-AF30-7DF0C7EF4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38C620-F44E-49CC-BF5F-9B68F2C98146}"/>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algn="ctr"/>
            <a:r>
              <a:rPr lang="en-US" sz="3600" dirty="0">
                <a:solidFill>
                  <a:srgbClr val="FFFFFF"/>
                </a:solidFill>
              </a:rPr>
              <a:t>Geochemical water composition results</a:t>
            </a:r>
          </a:p>
        </p:txBody>
      </p:sp>
      <p:pic>
        <p:nvPicPr>
          <p:cNvPr id="8" name="Picture 7" descr="A close up of a map&#10;&#10;Description automatically generated">
            <a:extLst>
              <a:ext uri="{FF2B5EF4-FFF2-40B4-BE49-F238E27FC236}">
                <a16:creationId xmlns:a16="http://schemas.microsoft.com/office/drawing/2014/main" id="{02FC146D-D1DD-43E5-B2F1-1A98B779C119}"/>
              </a:ext>
            </a:extLst>
          </p:cNvPr>
          <p:cNvPicPr>
            <a:picLocks/>
          </p:cNvPicPr>
          <p:nvPr/>
        </p:nvPicPr>
        <p:blipFill>
          <a:blip r:embed="rId3"/>
          <a:stretch>
            <a:fillRect/>
          </a:stretch>
        </p:blipFill>
        <p:spPr>
          <a:xfrm>
            <a:off x="100377" y="888681"/>
            <a:ext cx="5814770" cy="3452239"/>
          </a:xfrm>
          <a:prstGeom prst="rect">
            <a:avLst/>
          </a:prstGeom>
        </p:spPr>
      </p:pic>
      <p:sp>
        <p:nvSpPr>
          <p:cNvPr id="54" name="Rectangle 22">
            <a:extLst>
              <a:ext uri="{FF2B5EF4-FFF2-40B4-BE49-F238E27FC236}">
                <a16:creationId xmlns:a16="http://schemas.microsoft.com/office/drawing/2014/main" id="{5F803412-0E5F-4A63-B61F-CB1ACE3F9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ell phone&#10;&#10;Description automatically generated">
            <a:extLst>
              <a:ext uri="{FF2B5EF4-FFF2-40B4-BE49-F238E27FC236}">
                <a16:creationId xmlns:a16="http://schemas.microsoft.com/office/drawing/2014/main" id="{7054D654-B4B2-4D20-A2B3-2929D63A452F}"/>
              </a:ext>
            </a:extLst>
          </p:cNvPr>
          <p:cNvPicPr>
            <a:picLocks noChangeAspect="1"/>
          </p:cNvPicPr>
          <p:nvPr/>
        </p:nvPicPr>
        <p:blipFill>
          <a:blip r:embed="rId4"/>
          <a:stretch>
            <a:fillRect/>
          </a:stretch>
        </p:blipFill>
        <p:spPr>
          <a:xfrm>
            <a:off x="6263113" y="887824"/>
            <a:ext cx="5792236" cy="3453952"/>
          </a:xfrm>
          <a:prstGeom prst="rect">
            <a:avLst/>
          </a:prstGeom>
        </p:spPr>
      </p:pic>
      <p:sp>
        <p:nvSpPr>
          <p:cNvPr id="25" name="Rectangle 24">
            <a:extLst>
              <a:ext uri="{FF2B5EF4-FFF2-40B4-BE49-F238E27FC236}">
                <a16:creationId xmlns:a16="http://schemas.microsoft.com/office/drawing/2014/main" id="{116CEEC1-68B3-4EA2-9B0C-3DFD5D431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78A8AB35-3F7D-4AED-832B-1DC3167E5D3A}"/>
              </a:ext>
            </a:extLst>
          </p:cNvPr>
          <p:cNvSpPr txBox="1"/>
          <p:nvPr/>
        </p:nvSpPr>
        <p:spPr>
          <a:xfrm>
            <a:off x="321276" y="5943600"/>
            <a:ext cx="11121081" cy="677108"/>
          </a:xfrm>
          <a:prstGeom prst="rect">
            <a:avLst/>
          </a:prstGeom>
          <a:noFill/>
        </p:spPr>
        <p:txBody>
          <a:bodyPr wrap="square" rtlCol="0">
            <a:spAutoFit/>
          </a:bodyPr>
          <a:lstStyle/>
          <a:p>
            <a:pPr algn="ctr"/>
            <a:r>
              <a:rPr lang="en-US" sz="2000" b="1" u="sng">
                <a:solidFill>
                  <a:srgbClr val="FFFFFF"/>
                </a:solidFill>
              </a:rPr>
              <a:t>Ammonia oxidation </a:t>
            </a:r>
          </a:p>
          <a:p>
            <a:pPr algn="ctr"/>
            <a:r>
              <a:rPr lang="en-US" b="1">
                <a:solidFill>
                  <a:srgbClr val="FFFFFF"/>
                </a:solidFill>
              </a:rPr>
              <a:t>NH</a:t>
            </a:r>
            <a:r>
              <a:rPr lang="en-US" b="1" baseline="-25000">
                <a:solidFill>
                  <a:srgbClr val="FFFFFF"/>
                </a:solidFill>
              </a:rPr>
              <a:t>4</a:t>
            </a:r>
            <a:r>
              <a:rPr lang="en-US" b="1" baseline="30000">
                <a:solidFill>
                  <a:srgbClr val="FFFFFF"/>
                </a:solidFill>
              </a:rPr>
              <a:t>+</a:t>
            </a:r>
            <a:r>
              <a:rPr lang="en-US" b="1">
                <a:solidFill>
                  <a:srgbClr val="FFFFFF"/>
                </a:solidFill>
              </a:rPr>
              <a:t> + NH</a:t>
            </a:r>
            <a:r>
              <a:rPr lang="en-US" b="1" baseline="-25000">
                <a:solidFill>
                  <a:srgbClr val="FFFFFF"/>
                </a:solidFill>
              </a:rPr>
              <a:t>3</a:t>
            </a:r>
            <a:r>
              <a:rPr lang="en-US" b="1">
                <a:solidFill>
                  <a:srgbClr val="FFFFFF"/>
                </a:solidFill>
              </a:rPr>
              <a:t>(aq) + 4O</a:t>
            </a:r>
            <a:r>
              <a:rPr lang="en-US" b="1" baseline="-25000">
                <a:solidFill>
                  <a:srgbClr val="FFFFFF"/>
                </a:solidFill>
              </a:rPr>
              <a:t>2</a:t>
            </a:r>
            <a:r>
              <a:rPr lang="en-US" b="1">
                <a:solidFill>
                  <a:srgbClr val="FFFFFF"/>
                </a:solidFill>
                <a:sym typeface="Wingdings" panose="05000000000000000000" pitchFamily="2" charset="2"/>
              </a:rPr>
              <a:t></a:t>
            </a:r>
            <a:r>
              <a:rPr lang="en-US" b="1">
                <a:solidFill>
                  <a:srgbClr val="FFFFFF"/>
                </a:solidFill>
              </a:rPr>
              <a:t> 2NO</a:t>
            </a:r>
            <a:r>
              <a:rPr lang="en-US" b="1" baseline="-25000">
                <a:solidFill>
                  <a:srgbClr val="FFFFFF"/>
                </a:solidFill>
              </a:rPr>
              <a:t>3</a:t>
            </a:r>
            <a:r>
              <a:rPr lang="en-US" b="1" baseline="30000">
                <a:solidFill>
                  <a:srgbClr val="FFFFFF"/>
                </a:solidFill>
              </a:rPr>
              <a:t>-</a:t>
            </a:r>
            <a:r>
              <a:rPr lang="en-US" b="1">
                <a:solidFill>
                  <a:srgbClr val="FFFFFF"/>
                </a:solidFill>
              </a:rPr>
              <a:t> +3H</a:t>
            </a:r>
            <a:r>
              <a:rPr lang="en-US" b="1" baseline="30000">
                <a:solidFill>
                  <a:srgbClr val="FFFFFF"/>
                </a:solidFill>
              </a:rPr>
              <a:t>+</a:t>
            </a:r>
            <a:r>
              <a:rPr lang="en-US" b="1">
                <a:solidFill>
                  <a:srgbClr val="FFFFFF"/>
                </a:solidFill>
              </a:rPr>
              <a:t> + 2H</a:t>
            </a:r>
            <a:r>
              <a:rPr lang="en-US" b="1" baseline="-25000">
                <a:solidFill>
                  <a:srgbClr val="FFFFFF"/>
                </a:solidFill>
              </a:rPr>
              <a:t>2</a:t>
            </a:r>
            <a:r>
              <a:rPr lang="en-US" b="1">
                <a:solidFill>
                  <a:srgbClr val="FFFFFF"/>
                </a:solidFill>
              </a:rPr>
              <a:t>O</a:t>
            </a:r>
            <a:endParaRPr lang="en-US" b="1" dirty="0">
              <a:solidFill>
                <a:srgbClr val="FFFFFF"/>
              </a:solidFill>
            </a:endParaRPr>
          </a:p>
        </p:txBody>
      </p:sp>
    </p:spTree>
    <p:extLst>
      <p:ext uri="{BB962C8B-B14F-4D97-AF65-F5344CB8AC3E}">
        <p14:creationId xmlns:p14="http://schemas.microsoft.com/office/powerpoint/2010/main" val="136424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5BE4E6-0FC9-4C8F-A4DF-8CF5E216C233}"/>
              </a:ext>
            </a:extLst>
          </p:cNvPr>
          <p:cNvSpPr>
            <a:spLocks noGrp="1"/>
          </p:cNvSpPr>
          <p:nvPr>
            <p:ph type="title"/>
          </p:nvPr>
        </p:nvSpPr>
        <p:spPr>
          <a:xfrm>
            <a:off x="492370" y="516835"/>
            <a:ext cx="3084844" cy="2103875"/>
          </a:xfrm>
        </p:spPr>
        <p:txBody>
          <a:bodyPr>
            <a:normAutofit/>
          </a:bodyPr>
          <a:lstStyle/>
          <a:p>
            <a:pPr algn="ctr"/>
            <a:r>
              <a:rPr lang="en-US" sz="3600" dirty="0">
                <a:solidFill>
                  <a:srgbClr val="FFFFFF"/>
                </a:solidFill>
              </a:rPr>
              <a:t>Energy modeling results</a:t>
            </a:r>
          </a:p>
        </p:txBody>
      </p:sp>
      <p:sp>
        <p:nvSpPr>
          <p:cNvPr id="3" name="Content Placeholder 2">
            <a:extLst>
              <a:ext uri="{FF2B5EF4-FFF2-40B4-BE49-F238E27FC236}">
                <a16:creationId xmlns:a16="http://schemas.microsoft.com/office/drawing/2014/main" id="{D18844E7-AE97-4047-8CE8-E1226EC226AD}"/>
              </a:ext>
            </a:extLst>
          </p:cNvPr>
          <p:cNvSpPr>
            <a:spLocks noGrp="1"/>
          </p:cNvSpPr>
          <p:nvPr>
            <p:ph idx="1"/>
          </p:nvPr>
        </p:nvSpPr>
        <p:spPr>
          <a:xfrm>
            <a:off x="1" y="2620710"/>
            <a:ext cx="4040070" cy="3335519"/>
          </a:xfrm>
        </p:spPr>
        <p:txBody>
          <a:bodyPr>
            <a:normAutofit/>
          </a:bodyPr>
          <a:lstStyle/>
          <a:p>
            <a:pPr algn="ctr"/>
            <a:r>
              <a:rPr lang="en-US" sz="1800" b="1" u="sng" dirty="0">
                <a:solidFill>
                  <a:srgbClr val="FFFFFF"/>
                </a:solidFill>
              </a:rPr>
              <a:t>Ammonia oxidation </a:t>
            </a:r>
          </a:p>
          <a:p>
            <a:pPr algn="ctr"/>
            <a:r>
              <a:rPr lang="en-US" sz="1600" b="1" dirty="0">
                <a:solidFill>
                  <a:srgbClr val="FFFFFF"/>
                </a:solidFill>
              </a:rPr>
              <a:t>NH</a:t>
            </a:r>
            <a:r>
              <a:rPr lang="en-US" sz="1600" b="1" baseline="-25000" dirty="0">
                <a:solidFill>
                  <a:srgbClr val="FFFFFF"/>
                </a:solidFill>
              </a:rPr>
              <a:t>4</a:t>
            </a:r>
            <a:r>
              <a:rPr lang="en-US" sz="1600" b="1" baseline="30000" dirty="0">
                <a:solidFill>
                  <a:srgbClr val="FFFFFF"/>
                </a:solidFill>
              </a:rPr>
              <a:t>+</a:t>
            </a:r>
            <a:r>
              <a:rPr lang="en-US" sz="1600" b="1" dirty="0">
                <a:solidFill>
                  <a:srgbClr val="FFFFFF"/>
                </a:solidFill>
              </a:rPr>
              <a:t> + NH</a:t>
            </a:r>
            <a:r>
              <a:rPr lang="en-US" sz="1600" b="1" baseline="-25000" dirty="0">
                <a:solidFill>
                  <a:srgbClr val="FFFFFF"/>
                </a:solidFill>
              </a:rPr>
              <a:t>3</a:t>
            </a:r>
            <a:r>
              <a:rPr lang="en-US" sz="1600" b="1" dirty="0">
                <a:solidFill>
                  <a:srgbClr val="FFFFFF"/>
                </a:solidFill>
              </a:rPr>
              <a:t>(</a:t>
            </a:r>
            <a:r>
              <a:rPr lang="en-US" sz="1600" b="1" dirty="0" err="1">
                <a:solidFill>
                  <a:srgbClr val="FFFFFF"/>
                </a:solidFill>
              </a:rPr>
              <a:t>aq</a:t>
            </a:r>
            <a:r>
              <a:rPr lang="en-US" sz="1600" b="1" dirty="0">
                <a:solidFill>
                  <a:srgbClr val="FFFFFF"/>
                </a:solidFill>
              </a:rPr>
              <a:t>) + 4O</a:t>
            </a:r>
            <a:r>
              <a:rPr lang="en-US" sz="1600" b="1" baseline="-25000" dirty="0">
                <a:solidFill>
                  <a:srgbClr val="FFFFFF"/>
                </a:solidFill>
              </a:rPr>
              <a:t>2</a:t>
            </a:r>
            <a:r>
              <a:rPr lang="en-US" sz="1600" b="1" dirty="0">
                <a:solidFill>
                  <a:srgbClr val="FFFFFF"/>
                </a:solidFill>
                <a:sym typeface="Wingdings" panose="05000000000000000000" pitchFamily="2" charset="2"/>
              </a:rPr>
              <a:t></a:t>
            </a:r>
            <a:r>
              <a:rPr lang="en-US" sz="1600" b="1" dirty="0">
                <a:solidFill>
                  <a:srgbClr val="FFFFFF"/>
                </a:solidFill>
              </a:rPr>
              <a:t> 2NO</a:t>
            </a:r>
            <a:r>
              <a:rPr lang="en-US" sz="1600" b="1" baseline="-25000" dirty="0">
                <a:solidFill>
                  <a:srgbClr val="FFFFFF"/>
                </a:solidFill>
              </a:rPr>
              <a:t>3</a:t>
            </a:r>
            <a:r>
              <a:rPr lang="en-US" sz="1600" b="1" baseline="30000" dirty="0">
                <a:solidFill>
                  <a:srgbClr val="FFFFFF"/>
                </a:solidFill>
              </a:rPr>
              <a:t>-</a:t>
            </a:r>
            <a:r>
              <a:rPr lang="en-US" sz="1600" b="1" dirty="0">
                <a:solidFill>
                  <a:srgbClr val="FFFFFF"/>
                </a:solidFill>
              </a:rPr>
              <a:t> +3H</a:t>
            </a:r>
            <a:r>
              <a:rPr lang="en-US" sz="1600" b="1" baseline="30000" dirty="0">
                <a:solidFill>
                  <a:srgbClr val="FFFFFF"/>
                </a:solidFill>
              </a:rPr>
              <a:t>+</a:t>
            </a:r>
            <a:r>
              <a:rPr lang="en-US" sz="1600" b="1" dirty="0">
                <a:solidFill>
                  <a:srgbClr val="FFFFFF"/>
                </a:solidFill>
              </a:rPr>
              <a:t> + 2H</a:t>
            </a:r>
            <a:r>
              <a:rPr lang="en-US" sz="1600" b="1" baseline="-25000" dirty="0">
                <a:solidFill>
                  <a:srgbClr val="FFFFFF"/>
                </a:solidFill>
              </a:rPr>
              <a:t>2</a:t>
            </a:r>
            <a:r>
              <a:rPr lang="en-US" sz="1600" b="1" dirty="0">
                <a:solidFill>
                  <a:srgbClr val="FFFFFF"/>
                </a:solidFill>
              </a:rPr>
              <a:t>O</a:t>
            </a:r>
          </a:p>
          <a:p>
            <a:pPr algn="ctr"/>
            <a:endParaRPr lang="en-US" sz="1500" dirty="0">
              <a:solidFill>
                <a:srgbClr val="FFFFFF"/>
              </a:solidFill>
            </a:endParaRPr>
          </a:p>
          <a:p>
            <a:pPr algn="ctr"/>
            <a:endParaRPr lang="en-US" sz="1500" dirty="0">
              <a:solidFill>
                <a:srgbClr val="FFFFFF"/>
              </a:solidFill>
            </a:endParaRPr>
          </a:p>
        </p:txBody>
      </p:sp>
      <p:sp>
        <p:nvSpPr>
          <p:cNvPr id="22" name="Rectangle 21">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CFDE7AE0-E40F-4BC1-B0E0-E08C9F8E12C8}"/>
              </a:ext>
            </a:extLst>
          </p:cNvPr>
          <p:cNvPicPr>
            <a:picLocks noChangeAspect="1"/>
          </p:cNvPicPr>
          <p:nvPr/>
        </p:nvPicPr>
        <p:blipFill>
          <a:blip r:embed="rId3"/>
          <a:stretch>
            <a:fillRect/>
          </a:stretch>
        </p:blipFill>
        <p:spPr>
          <a:xfrm>
            <a:off x="4212972" y="993644"/>
            <a:ext cx="7864449" cy="4870711"/>
          </a:xfrm>
          <a:prstGeom prst="rect">
            <a:avLst/>
          </a:prstGeom>
        </p:spPr>
      </p:pic>
    </p:spTree>
    <p:extLst>
      <p:ext uri="{BB962C8B-B14F-4D97-AF65-F5344CB8AC3E}">
        <p14:creationId xmlns:p14="http://schemas.microsoft.com/office/powerpoint/2010/main" val="72230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08E1-A6AF-4F15-A8ED-6591ECF4AA46}"/>
              </a:ext>
            </a:extLst>
          </p:cNvPr>
          <p:cNvSpPr>
            <a:spLocks noGrp="1"/>
          </p:cNvSpPr>
          <p:nvPr>
            <p:ph type="title"/>
          </p:nvPr>
        </p:nvSpPr>
        <p:spPr/>
        <p:txBody>
          <a:bodyPr/>
          <a:lstStyle/>
          <a:p>
            <a:pPr algn="ctr"/>
            <a:r>
              <a:rPr lang="en-US" dirty="0"/>
              <a:t>Next Steps</a:t>
            </a:r>
          </a:p>
        </p:txBody>
      </p:sp>
      <p:sp>
        <p:nvSpPr>
          <p:cNvPr id="4" name="Content Placeholder 3">
            <a:extLst>
              <a:ext uri="{FF2B5EF4-FFF2-40B4-BE49-F238E27FC236}">
                <a16:creationId xmlns:a16="http://schemas.microsoft.com/office/drawing/2014/main" id="{A16136AF-247B-4052-BDB4-67443A3800B0}"/>
              </a:ext>
            </a:extLst>
          </p:cNvPr>
          <p:cNvSpPr>
            <a:spLocks noGrp="1"/>
          </p:cNvSpPr>
          <p:nvPr>
            <p:ph idx="1"/>
          </p:nvPr>
        </p:nvSpPr>
        <p:spPr/>
        <p:txBody>
          <a:bodyPr>
            <a:normAutofit/>
          </a:bodyPr>
          <a:lstStyle/>
          <a:p>
            <a:pPr>
              <a:buFont typeface="Wingdings" panose="05000000000000000000" pitchFamily="2" charset="2"/>
              <a:buChar char="v"/>
            </a:pPr>
            <a:r>
              <a:rPr lang="en-US" sz="2400" dirty="0"/>
              <a:t>Sequence the Metagenome of the 2014 fringe samples</a:t>
            </a:r>
          </a:p>
          <a:p>
            <a:pPr lvl="1">
              <a:buFont typeface="Wingdings" panose="05000000000000000000" pitchFamily="2" charset="2"/>
              <a:buChar char="v"/>
            </a:pPr>
            <a:r>
              <a:rPr lang="en-US" sz="2000" dirty="0"/>
              <a:t>Investigate the community diversity more thoroughly </a:t>
            </a:r>
          </a:p>
          <a:p>
            <a:pPr lvl="1">
              <a:buFont typeface="Wingdings" panose="05000000000000000000" pitchFamily="2" charset="2"/>
              <a:buChar char="v"/>
            </a:pPr>
            <a:r>
              <a:rPr lang="en-US" sz="2000" dirty="0"/>
              <a:t>Investigate all the metabolic pathways that could be used via whole genome assembly</a:t>
            </a:r>
          </a:p>
          <a:p>
            <a:pPr lvl="1">
              <a:buFont typeface="Wingdings" panose="05000000000000000000" pitchFamily="2" charset="2"/>
              <a:buChar char="v"/>
            </a:pPr>
            <a:r>
              <a:rPr lang="en-US" sz="2000" dirty="0"/>
              <a:t>Compare this data against energy calculations for 2014</a:t>
            </a:r>
          </a:p>
          <a:p>
            <a:pPr>
              <a:buFont typeface="Wingdings" panose="05000000000000000000" pitchFamily="2" charset="2"/>
              <a:buChar char="v"/>
            </a:pPr>
            <a:r>
              <a:rPr lang="en-US" sz="2400" dirty="0"/>
              <a:t>16srRNA sequencing on the remaining figure 8 samples if available</a:t>
            </a:r>
          </a:p>
          <a:p>
            <a:pPr lvl="1">
              <a:buFont typeface="Wingdings" panose="05000000000000000000" pitchFamily="2" charset="2"/>
              <a:buChar char="v"/>
            </a:pPr>
            <a:r>
              <a:rPr lang="en-US" sz="2000" dirty="0"/>
              <a:t>To understand the year-to-year change in community, if applicable </a:t>
            </a:r>
          </a:p>
          <a:p>
            <a:pPr lvl="1">
              <a:buFont typeface="Wingdings" panose="05000000000000000000" pitchFamily="2" charset="2"/>
              <a:buChar char="v"/>
            </a:pPr>
            <a:r>
              <a:rPr lang="en-US" sz="2000" dirty="0"/>
              <a:t>Microbes present here can be used to determine what metabolisms withstand the changes</a:t>
            </a:r>
          </a:p>
          <a:p>
            <a:pPr>
              <a:buFont typeface="Wingdings" panose="05000000000000000000" pitchFamily="2" charset="2"/>
              <a:buChar char="v"/>
            </a:pPr>
            <a:endParaRPr lang="en-US" sz="2400" dirty="0"/>
          </a:p>
        </p:txBody>
      </p:sp>
    </p:spTree>
    <p:extLst>
      <p:ext uri="{BB962C8B-B14F-4D97-AF65-F5344CB8AC3E}">
        <p14:creationId xmlns:p14="http://schemas.microsoft.com/office/powerpoint/2010/main" val="131343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8A55-BEB6-417F-8976-04F0D830E618}"/>
              </a:ext>
            </a:extLst>
          </p:cNvPr>
          <p:cNvSpPr>
            <a:spLocks noGrp="1"/>
          </p:cNvSpPr>
          <p:nvPr>
            <p:ph type="title"/>
          </p:nvPr>
        </p:nvSpPr>
        <p:spPr/>
        <p:txBody>
          <a:bodyPr/>
          <a:lstStyle/>
          <a:p>
            <a:pPr algn="ctr"/>
            <a:r>
              <a:rPr lang="en-US" dirty="0"/>
              <a:t>Acknowledgements</a:t>
            </a:r>
          </a:p>
        </p:txBody>
      </p:sp>
      <p:pic>
        <p:nvPicPr>
          <p:cNvPr id="7" name="Picture 6" descr="A close up of a logo&#10;&#10;Description generated with high confidence">
            <a:extLst>
              <a:ext uri="{FF2B5EF4-FFF2-40B4-BE49-F238E27FC236}">
                <a16:creationId xmlns:a16="http://schemas.microsoft.com/office/drawing/2014/main" id="{EE421DE8-F96A-4FF0-8070-3D4539261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56" y="4950002"/>
            <a:ext cx="7091516" cy="951445"/>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9E9EE0A3-07E3-48DE-ACFA-C39505B0C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392" y="4537850"/>
            <a:ext cx="2139459" cy="1775751"/>
          </a:xfrm>
          <a:prstGeom prst="rect">
            <a:avLst/>
          </a:prstGeom>
        </p:spPr>
      </p:pic>
      <p:pic>
        <p:nvPicPr>
          <p:cNvPr id="11" name="Picture 10" descr="A close up of a logo&#10;&#10;Description automatically generated">
            <a:extLst>
              <a:ext uri="{FF2B5EF4-FFF2-40B4-BE49-F238E27FC236}">
                <a16:creationId xmlns:a16="http://schemas.microsoft.com/office/drawing/2014/main" id="{C26D543A-F185-44D4-81E6-9D4C01D170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2842" y="1714340"/>
            <a:ext cx="2922558" cy="2823510"/>
          </a:xfrm>
          <a:prstGeom prst="rect">
            <a:avLst/>
          </a:prstGeom>
        </p:spPr>
      </p:pic>
      <p:sp>
        <p:nvSpPr>
          <p:cNvPr id="12" name="TextBox 11">
            <a:extLst>
              <a:ext uri="{FF2B5EF4-FFF2-40B4-BE49-F238E27FC236}">
                <a16:creationId xmlns:a16="http://schemas.microsoft.com/office/drawing/2014/main" id="{70A54D12-7651-4CEF-958A-6770EE65A5F0}"/>
              </a:ext>
            </a:extLst>
          </p:cNvPr>
          <p:cNvSpPr txBox="1"/>
          <p:nvPr/>
        </p:nvSpPr>
        <p:spPr>
          <a:xfrm>
            <a:off x="761584" y="1913164"/>
            <a:ext cx="7236660" cy="923330"/>
          </a:xfrm>
          <a:prstGeom prst="rect">
            <a:avLst/>
          </a:prstGeom>
          <a:noFill/>
        </p:spPr>
        <p:txBody>
          <a:bodyPr wrap="square" rtlCol="0">
            <a:spAutoFit/>
          </a:bodyPr>
          <a:lstStyle/>
          <a:p>
            <a:r>
              <a:rPr lang="en-US" dirty="0"/>
              <a:t>I’d like to thank the ASU/NASA Space Grant Program, My mentor Dr. Everett Shock and the following members of the GEOPIG Research team for their assistance: Alta Howells, Katelyn Weekes, and Jordyn Robare</a:t>
            </a:r>
          </a:p>
        </p:txBody>
      </p:sp>
    </p:spTree>
    <p:extLst>
      <p:ext uri="{BB962C8B-B14F-4D97-AF65-F5344CB8AC3E}">
        <p14:creationId xmlns:p14="http://schemas.microsoft.com/office/powerpoint/2010/main" val="169568746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801</Words>
  <Application>Microsoft Office PowerPoint</Application>
  <PresentationFormat>Widescreen</PresentationFormat>
  <Paragraphs>53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Calibri Light</vt:lpstr>
      <vt:lpstr>Wingdings</vt:lpstr>
      <vt:lpstr>Retrospect</vt:lpstr>
      <vt:lpstr>Geochemistry and Microbiology of the Photosynthetic Fringe </vt:lpstr>
      <vt:lpstr>Aim</vt:lpstr>
      <vt:lpstr>Figure 8</vt:lpstr>
      <vt:lpstr>Biological data, 2014 </vt:lpstr>
      <vt:lpstr>Geochemistry</vt:lpstr>
      <vt:lpstr>Geochemical water composition results</vt:lpstr>
      <vt:lpstr>Energy modeling results</vt:lpstr>
      <vt:lpstr>Next Steps</vt:lpstr>
      <vt:lpstr>Acknowledgements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Geochemistry and Microbiology of the Photosynthetic Fringe </dc:title>
  <dc:creator>Taylor Walton (Student)</dc:creator>
  <cp:lastModifiedBy>Taylor Walton (Student)</cp:lastModifiedBy>
  <cp:revision>22</cp:revision>
  <dcterms:created xsi:type="dcterms:W3CDTF">2020-04-09T04:37:45Z</dcterms:created>
  <dcterms:modified xsi:type="dcterms:W3CDTF">2020-04-10T23:57:19Z</dcterms:modified>
</cp:coreProperties>
</file>